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6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71" r:id="rId2"/>
    <p:sldId id="401" r:id="rId3"/>
    <p:sldId id="566" r:id="rId4"/>
    <p:sldId id="565" r:id="rId5"/>
    <p:sldId id="567" r:id="rId6"/>
    <p:sldId id="403" r:id="rId7"/>
    <p:sldId id="405" r:id="rId8"/>
  </p:sldIdLst>
  <p:sldSz cx="9144000" cy="6858000" type="screen4x3"/>
  <p:notesSz cx="6797675" cy="98726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CC3300"/>
    <a:srgbClr val="336600"/>
    <a:srgbClr val="006600"/>
    <a:srgbClr val="99FFCC"/>
    <a:srgbClr val="00FFFF"/>
    <a:srgbClr val="66CCFF"/>
    <a:srgbClr val="FF9966"/>
    <a:srgbClr val="9966FF"/>
    <a:srgbClr val="FF5A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95577" autoAdjust="0"/>
  </p:normalViewPr>
  <p:slideViewPr>
    <p:cSldViewPr>
      <p:cViewPr varScale="1">
        <p:scale>
          <a:sx n="114" d="100"/>
          <a:sy n="114" d="100"/>
        </p:scale>
        <p:origin x="152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964" y="-126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%20Relat&#243;rio%20de%20Indicadores%20da%20BIBLIOTECA%20-%20v.2.0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%20Relat&#243;rio%20de%20Indicadores%20da%20BIBLIOTECA%20-%20v.2.0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%20Relat&#243;rio%20de%20Indicadores%20da%20Biblioteca%20-%20UFGD%20-%20v.2.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%20Relat&#243;rio%20de%20Indicadores%20da%20BIBLIOTECA%20-%20v.2.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%20Relat&#243;rio%20de%20Indicadores%20da%20BIBLIOTECA%20-%20v.2.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%20Relat&#243;rio%20de%20Indicadores%20da%20BIBLIOTECA%20-%20v.2.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%20Relat&#243;rio%20de%20Indicadores%20da%20BIBLIOTECA%20-%20v.2.0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%20Relat&#243;rio%20de%20Indicadores%20da%20BIBLIOTECA%20-%20v.2.0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%20Relat&#243;rio%20de%20Indicadores%20da%20BIBLIOTECA%20-%20v.2.0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%20Relat&#243;rio%20de%20Indicadores%20da%20BIBLIOTECA%20-%20v.2.0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%20Relat&#243;rio%20de%20Indicadores%20da%20BIBLIOTECA%20-%20v.2.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solidFill>
            <a:schemeClr val="tx1"/>
          </a:solidFill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Quadro_Processamento_Técnico!$C$18:$G$18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Quadro_Processamento_Técnico!$C$19:$G$19</c:f>
              <c:numCache>
                <c:formatCode>#,##0</c:formatCode>
                <c:ptCount val="5"/>
                <c:pt idx="0">
                  <c:v>94651</c:v>
                </c:pt>
                <c:pt idx="1">
                  <c:v>106996</c:v>
                </c:pt>
                <c:pt idx="2">
                  <c:v>110103</c:v>
                </c:pt>
                <c:pt idx="3">
                  <c:v>112831</c:v>
                </c:pt>
                <c:pt idx="4">
                  <c:v>117606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AF14-48F0-BE10-21946CAA024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729263728"/>
        <c:axId val="652359968"/>
        <c:axId val="0"/>
      </c:bar3DChart>
      <c:catAx>
        <c:axId val="729263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pt-BR"/>
          </a:p>
        </c:txPr>
        <c:crossAx val="652359968"/>
        <c:crosses val="autoZero"/>
        <c:auto val="1"/>
        <c:lblAlgn val="ctr"/>
        <c:lblOffset val="100"/>
        <c:noMultiLvlLbl val="0"/>
      </c:catAx>
      <c:valAx>
        <c:axId val="652359968"/>
        <c:scaling>
          <c:orientation val="minMax"/>
          <c:max val="140000"/>
        </c:scaling>
        <c:delete val="1"/>
        <c:axPos val="l"/>
        <c:numFmt formatCode="#,##0" sourceLinked="1"/>
        <c:majorTickMark val="none"/>
        <c:minorTickMark val="none"/>
        <c:tickLblPos val="nextTo"/>
        <c:crossAx val="729263728"/>
        <c:crosses val="autoZero"/>
        <c:crossBetween val="between"/>
      </c:valAx>
    </c:plotArea>
    <c:plotVisOnly val="1"/>
    <c:dispBlanksAs val="gap"/>
    <c:showDLblsOverMax val="0"/>
    <c:extLst/>
  </c:chart>
  <c:spPr>
    <a:ln>
      <a:noFill/>
    </a:ln>
  </c:spPr>
  <c:txPr>
    <a:bodyPr/>
    <a:lstStyle/>
    <a:p>
      <a:pPr>
        <a:defRPr sz="1000">
          <a:latin typeface="Century Gothic" panose="020B0502020202020204" pitchFamily="34" charset="0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</c:view3D>
    <c:floor>
      <c:thickness val="0"/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Quadro_Historico_Biblioteca!$C$83:$O$83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Quadro_Historico_Biblioteca!$C$84:$O$84</c:f>
              <c:numCache>
                <c:formatCode>General</c:formatCode>
                <c:ptCount val="13"/>
                <c:pt idx="0">
                  <c:v>286</c:v>
                </c:pt>
                <c:pt idx="1">
                  <c:v>376</c:v>
                </c:pt>
                <c:pt idx="2">
                  <c:v>0</c:v>
                </c:pt>
                <c:pt idx="3">
                  <c:v>198</c:v>
                </c:pt>
                <c:pt idx="4">
                  <c:v>447</c:v>
                </c:pt>
                <c:pt idx="5">
                  <c:v>502</c:v>
                </c:pt>
                <c:pt idx="6">
                  <c:v>197</c:v>
                </c:pt>
                <c:pt idx="7">
                  <c:v>160</c:v>
                </c:pt>
                <c:pt idx="8">
                  <c:v>249</c:v>
                </c:pt>
                <c:pt idx="9">
                  <c:v>244</c:v>
                </c:pt>
                <c:pt idx="10">
                  <c:v>91</c:v>
                </c:pt>
                <c:pt idx="11">
                  <c:v>173</c:v>
                </c:pt>
                <c:pt idx="12">
                  <c:v>317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131E-4BBD-A742-618F0A253A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shape val="box"/>
        <c:axId val="729263728"/>
        <c:axId val="652359968"/>
        <c:axId val="0"/>
      </c:bar3DChart>
      <c:catAx>
        <c:axId val="729263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pt-BR"/>
          </a:p>
        </c:txPr>
        <c:crossAx val="652359968"/>
        <c:crosses val="autoZero"/>
        <c:auto val="1"/>
        <c:lblAlgn val="ctr"/>
        <c:lblOffset val="100"/>
        <c:noMultiLvlLbl val="0"/>
      </c:catAx>
      <c:valAx>
        <c:axId val="6523599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29263728"/>
        <c:crosses val="autoZero"/>
        <c:crossBetween val="between"/>
      </c:valAx>
    </c:plotArea>
    <c:plotVisOnly val="1"/>
    <c:dispBlanksAs val="gap"/>
    <c:showDLblsOverMax val="0"/>
    <c:extLst/>
  </c:chart>
  <c:spPr>
    <a:ln>
      <a:noFill/>
    </a:ln>
  </c:spPr>
  <c:txPr>
    <a:bodyPr/>
    <a:lstStyle/>
    <a:p>
      <a:pPr>
        <a:defRPr>
          <a:latin typeface="Century Gothic" panose="020B0502020202020204" pitchFamily="34" charset="0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</c:view3D>
    <c:floor>
      <c:thickness val="0"/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Quadro_Historico_Biblioteca!$B$61</c:f>
              <c:strCache>
                <c:ptCount val="1"/>
                <c:pt idx="0">
                  <c:v>Comut/ Artigos⁽¹⁾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Quadro_Historico_Biblioteca!$C$18:$O$18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Quadro_Historico_Biblioteca!$C$61:$O$61</c:f>
              <c:numCache>
                <c:formatCode>General</c:formatCode>
                <c:ptCount val="13"/>
                <c:pt idx="0">
                  <c:v>0</c:v>
                </c:pt>
                <c:pt idx="1">
                  <c:v>13</c:v>
                </c:pt>
                <c:pt idx="2">
                  <c:v>24</c:v>
                </c:pt>
                <c:pt idx="3">
                  <c:v>13</c:v>
                </c:pt>
                <c:pt idx="4">
                  <c:v>6</c:v>
                </c:pt>
                <c:pt idx="5">
                  <c:v>102</c:v>
                </c:pt>
                <c:pt idx="6">
                  <c:v>32</c:v>
                </c:pt>
                <c:pt idx="7">
                  <c:v>55</c:v>
                </c:pt>
                <c:pt idx="8">
                  <c:v>61</c:v>
                </c:pt>
                <c:pt idx="9" formatCode="#,##0">
                  <c:v>25</c:v>
                </c:pt>
                <c:pt idx="10" formatCode="#,##0">
                  <c:v>9</c:v>
                </c:pt>
                <c:pt idx="11" formatCode="#,##0">
                  <c:v>3</c:v>
                </c:pt>
                <c:pt idx="12" formatCode="#,##0">
                  <c:v>12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F850-4605-BF6D-47581B8B23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shape val="box"/>
        <c:axId val="729263728"/>
        <c:axId val="652359968"/>
        <c:axId val="0"/>
      </c:bar3DChart>
      <c:catAx>
        <c:axId val="729263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pt-BR"/>
          </a:p>
        </c:txPr>
        <c:crossAx val="652359968"/>
        <c:crosses val="autoZero"/>
        <c:auto val="1"/>
        <c:lblAlgn val="ctr"/>
        <c:lblOffset val="100"/>
        <c:noMultiLvlLbl val="0"/>
      </c:catAx>
      <c:valAx>
        <c:axId val="6523599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29263728"/>
        <c:crosses val="autoZero"/>
        <c:crossBetween val="between"/>
      </c:valAx>
    </c:plotArea>
    <c:plotVisOnly val="1"/>
    <c:dispBlanksAs val="gap"/>
    <c:showDLblsOverMax val="0"/>
    <c:extLst/>
  </c:chart>
  <c:spPr>
    <a:ln>
      <a:noFill/>
    </a:ln>
  </c:spPr>
  <c:txPr>
    <a:bodyPr/>
    <a:lstStyle/>
    <a:p>
      <a:pPr>
        <a:defRPr>
          <a:latin typeface="Century Gothic" panose="020B0502020202020204" pitchFamily="34" charset="0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solidFill>
            <a:schemeClr val="tx1">
              <a:lumMod val="15000"/>
              <a:lumOff val="85000"/>
            </a:schemeClr>
          </a:solidFill>
        </a:ln>
        <a:effectLst/>
        <a:sp3d>
          <a:contourClr>
            <a:schemeClr val="tx1">
              <a:lumMod val="15000"/>
              <a:lumOff val="8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332474483086494"/>
          <c:y val="2.3115020759316731E-2"/>
          <c:w val="0.88359833345003025"/>
          <c:h val="0.88707233311423028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(Quadro_Público_Visitante!$B$51,Quadro_Público_Visitante!$B$39,Quadro_Público_Visitante!$B$27,Quadro_Público_Visitante!$B$15)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(Quadro_Público_Visitante!$O$55,Quadro_Público_Visitante!$O$43,Quadro_Público_Visitante!$O$31,Quadro_Público_Visitante!$O$19)</c:f>
              <c:numCache>
                <c:formatCode>#,##0</c:formatCode>
                <c:ptCount val="4"/>
                <c:pt idx="0">
                  <c:v>264338</c:v>
                </c:pt>
                <c:pt idx="1">
                  <c:v>522692.5</c:v>
                </c:pt>
                <c:pt idx="2">
                  <c:v>157400</c:v>
                </c:pt>
                <c:pt idx="3">
                  <c:v>232510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9A80-43E7-8303-968B79C8DF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3"/>
        <c:shape val="box"/>
        <c:axId val="345254704"/>
        <c:axId val="1345491232"/>
        <c:axId val="0"/>
      </c:bar3DChart>
      <c:catAx>
        <c:axId val="345254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pt-BR"/>
          </a:p>
        </c:txPr>
        <c:crossAx val="1345491232"/>
        <c:crosses val="autoZero"/>
        <c:auto val="1"/>
        <c:lblAlgn val="ctr"/>
        <c:lblOffset val="100"/>
        <c:noMultiLvlLbl val="0"/>
      </c:catAx>
      <c:valAx>
        <c:axId val="1345491232"/>
        <c:scaling>
          <c:orientation val="minMax"/>
          <c:max val="800000"/>
          <c:min val="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345254704"/>
        <c:crosses val="autoZero"/>
        <c:crossBetween val="between"/>
        <c:minorUnit val="2000"/>
      </c:valAx>
    </c:plotArea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solidFill>
            <a:schemeClr val="tx1">
              <a:lumMod val="15000"/>
              <a:lumOff val="85000"/>
            </a:schemeClr>
          </a:solidFill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Quadro_Público_Visitante!$B$31</c:f>
              <c:strCache>
                <c:ptCount val="1"/>
                <c:pt idx="0">
                  <c:v>Visitantes/Mês⁽¹⁾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Quadro_Público_Visitante!$C$18:$N$18</c:f>
              <c:numCache>
                <c:formatCode>mmm\-yy</c:formatCode>
                <c:ptCount val="12"/>
                <c:pt idx="0">
                  <c:v>42736</c:v>
                </c:pt>
                <c:pt idx="1">
                  <c:v>42767</c:v>
                </c:pt>
                <c:pt idx="2">
                  <c:v>42795</c:v>
                </c:pt>
                <c:pt idx="3">
                  <c:v>42826</c:v>
                </c:pt>
                <c:pt idx="4">
                  <c:v>42856</c:v>
                </c:pt>
                <c:pt idx="5">
                  <c:v>42887</c:v>
                </c:pt>
                <c:pt idx="6">
                  <c:v>42917</c:v>
                </c:pt>
                <c:pt idx="7">
                  <c:v>42948</c:v>
                </c:pt>
                <c:pt idx="8">
                  <c:v>42979</c:v>
                </c:pt>
                <c:pt idx="9">
                  <c:v>43009</c:v>
                </c:pt>
                <c:pt idx="10">
                  <c:v>43040</c:v>
                </c:pt>
                <c:pt idx="11">
                  <c:v>43070</c:v>
                </c:pt>
              </c:numCache>
            </c:numRef>
          </c:cat>
          <c:val>
            <c:numRef>
              <c:f>Quadro_Público_Visitante!$C$19:$N$19</c:f>
              <c:numCache>
                <c:formatCode>#,##0</c:formatCode>
                <c:ptCount val="12"/>
                <c:pt idx="0">
                  <c:v>7665</c:v>
                </c:pt>
                <c:pt idx="1">
                  <c:v>18515</c:v>
                </c:pt>
                <c:pt idx="2">
                  <c:v>26756</c:v>
                </c:pt>
                <c:pt idx="3">
                  <c:v>9560</c:v>
                </c:pt>
                <c:pt idx="4">
                  <c:v>24960</c:v>
                </c:pt>
                <c:pt idx="5">
                  <c:v>29299</c:v>
                </c:pt>
                <c:pt idx="6">
                  <c:v>26877</c:v>
                </c:pt>
                <c:pt idx="7">
                  <c:v>30926</c:v>
                </c:pt>
                <c:pt idx="8">
                  <c:v>12961</c:v>
                </c:pt>
                <c:pt idx="9">
                  <c:v>21679</c:v>
                </c:pt>
                <c:pt idx="10">
                  <c:v>18237</c:v>
                </c:pt>
                <c:pt idx="11">
                  <c:v>5075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E60C-45AD-93C8-7982CC1A2A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693162736"/>
        <c:axId val="47976784"/>
        <c:axId val="0"/>
      </c:bar3DChart>
      <c:dateAx>
        <c:axId val="1693162736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 sz="1000"/>
            </a:pPr>
            <a:endParaRPr lang="pt-BR"/>
          </a:p>
        </c:txPr>
        <c:crossAx val="47976784"/>
        <c:crosses val="autoZero"/>
        <c:auto val="1"/>
        <c:lblOffset val="100"/>
        <c:baseTimeUnit val="months"/>
      </c:dateAx>
      <c:valAx>
        <c:axId val="47976784"/>
        <c:scaling>
          <c:orientation val="minMax"/>
          <c:max val="8000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16931627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  <c:extLst/>
  </c:chart>
  <c:spPr>
    <a:ln>
      <a:noFill/>
    </a:ln>
  </c:spPr>
  <c:txPr>
    <a:bodyPr/>
    <a:lstStyle/>
    <a:p>
      <a:pPr>
        <a:defRPr sz="800">
          <a:latin typeface="Century Gothic" panose="020B0502020202020204" pitchFamily="34" charset="0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</c:view3D>
    <c:floor>
      <c:thickness val="0"/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Quadro_Historico_Biblioteca!$C$24:$O$24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Quadro_Historico_Biblioteca!$C$27:$O$27</c:f>
              <c:numCache>
                <c:formatCode>#,##0</c:formatCode>
                <c:ptCount val="13"/>
                <c:pt idx="0">
                  <c:v>1698</c:v>
                </c:pt>
                <c:pt idx="1">
                  <c:v>3158</c:v>
                </c:pt>
                <c:pt idx="2">
                  <c:v>3636</c:v>
                </c:pt>
                <c:pt idx="3">
                  <c:v>7057</c:v>
                </c:pt>
                <c:pt idx="4">
                  <c:v>1141</c:v>
                </c:pt>
                <c:pt idx="5">
                  <c:v>8073</c:v>
                </c:pt>
                <c:pt idx="6">
                  <c:v>8017</c:v>
                </c:pt>
                <c:pt idx="7">
                  <c:v>5581</c:v>
                </c:pt>
                <c:pt idx="8">
                  <c:v>7538</c:v>
                </c:pt>
                <c:pt idx="9">
                  <c:v>12345</c:v>
                </c:pt>
                <c:pt idx="10">
                  <c:v>4873</c:v>
                </c:pt>
                <c:pt idx="11">
                  <c:v>3861</c:v>
                </c:pt>
                <c:pt idx="12">
                  <c:v>3029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5EC5-4BEF-AEEF-BE731DED09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shape val="box"/>
        <c:axId val="729263728"/>
        <c:axId val="652359968"/>
        <c:axId val="0"/>
      </c:bar3DChart>
      <c:catAx>
        <c:axId val="729263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pt-BR"/>
          </a:p>
        </c:txPr>
        <c:crossAx val="652359968"/>
        <c:crosses val="autoZero"/>
        <c:auto val="1"/>
        <c:lblAlgn val="ctr"/>
        <c:lblOffset val="100"/>
        <c:noMultiLvlLbl val="0"/>
      </c:catAx>
      <c:valAx>
        <c:axId val="652359968"/>
        <c:scaling>
          <c:orientation val="minMax"/>
        </c:scaling>
        <c:delete val="1"/>
        <c:axPos val="b"/>
        <c:numFmt formatCode="#,##0" sourceLinked="1"/>
        <c:majorTickMark val="none"/>
        <c:minorTickMark val="none"/>
        <c:tickLblPos val="nextTo"/>
        <c:crossAx val="729263728"/>
        <c:crosses val="autoZero"/>
        <c:crossBetween val="between"/>
      </c:valAx>
    </c:plotArea>
    <c:plotVisOnly val="1"/>
    <c:dispBlanksAs val="gap"/>
    <c:showDLblsOverMax val="0"/>
    <c:extLst/>
  </c:chart>
  <c:spPr>
    <a:ln>
      <a:noFill/>
    </a:ln>
  </c:spPr>
  <c:txPr>
    <a:bodyPr/>
    <a:lstStyle/>
    <a:p>
      <a:pPr>
        <a:defRPr>
          <a:latin typeface="Century Gothic" panose="020B0502020202020204" pitchFamily="34" charset="0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</c:view3D>
    <c:floor>
      <c:thickness val="0"/>
      <c:spPr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0313505722359654"/>
          <c:y val="3.9530339941709888E-2"/>
          <c:w val="0.68725278140971213"/>
          <c:h val="0.88707233311423028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rgbClr val="FFC000"/>
            </a:solidFill>
            <a:ln>
              <a:noFill/>
            </a:ln>
            <a:effectLst>
              <a:outerShdw blurRad="50800" dist="50800" dir="5400000" algn="ctr" rotWithShape="0">
                <a:srgbClr val="000000">
                  <a:alpha val="98000"/>
                </a:srgbClr>
              </a:outerShdw>
            </a:effectLst>
            <a:sp3d/>
          </c:spPr>
          <c:invertIfNegative val="0"/>
          <c:dLbls>
            <c:dLbl>
              <c:idx val="3"/>
              <c:layout>
                <c:manualLayout>
                  <c:x val="-0.19361280488044461"/>
                  <c:y val="-6.60429164551906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C91-4D92-9624-11A2A90D516C}"/>
                </c:ext>
              </c:extLst>
            </c:dLbl>
            <c:dLbl>
              <c:idx val="9"/>
              <c:layout>
                <c:manualLayout>
                  <c:x val="-0.14846868885437278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C91-4D92-9624-11A2A90D516C}"/>
                </c:ext>
              </c:extLst>
            </c:dLbl>
            <c:numFmt formatCode="&quot;R$&quot;\ #,##0.0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Quadro_Historico_Biblioteca!$C$33:$O$33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Quadro_Historico_Biblioteca!$C$34:$O$34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 formatCode="&quot;R$&quot;\ #,##0.00">
                  <c:v>190592.2</c:v>
                </c:pt>
                <c:pt idx="3" formatCode="&quot;R$&quot;\ #,##0.00">
                  <c:v>445160.36</c:v>
                </c:pt>
                <c:pt idx="4" formatCode="&quot;R$&quot;\ #,##0.00">
                  <c:v>71998.460000000006</c:v>
                </c:pt>
                <c:pt idx="5" formatCode="&quot;R$&quot;\ #,##0.00">
                  <c:v>241274.5</c:v>
                </c:pt>
                <c:pt idx="6" formatCode="&quot;R$&quot;\ #,##0.00">
                  <c:v>310386.56</c:v>
                </c:pt>
                <c:pt idx="7" formatCode="&quot;R$&quot;\ #,##0.00">
                  <c:v>308311.52</c:v>
                </c:pt>
                <c:pt idx="8" formatCode="&quot;R$&quot;\ #,##0.00">
                  <c:v>324042.96000000002</c:v>
                </c:pt>
                <c:pt idx="9" formatCode="&quot;R$&quot;\ #,##0.00">
                  <c:v>783566.61</c:v>
                </c:pt>
                <c:pt idx="10" formatCode="&quot;R$&quot;\ #,##0.00">
                  <c:v>276622.36</c:v>
                </c:pt>
                <c:pt idx="11" formatCode="&quot;R$&quot;\ #,##0.00">
                  <c:v>146352.59</c:v>
                </c:pt>
                <c:pt idx="12" formatCode="&quot;R$&quot;\ #,##0.00">
                  <c:v>270472.28000000003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2-DC91-4D92-9624-11A2A90D51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1"/>
        <c:gapDepth val="140"/>
        <c:shape val="box"/>
        <c:axId val="729263728"/>
        <c:axId val="652359968"/>
        <c:axId val="0"/>
      </c:bar3DChart>
      <c:catAx>
        <c:axId val="729263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pt-BR"/>
          </a:p>
        </c:txPr>
        <c:crossAx val="652359968"/>
        <c:crosses val="autoZero"/>
        <c:auto val="1"/>
        <c:lblAlgn val="ctr"/>
        <c:lblOffset val="100"/>
        <c:noMultiLvlLbl val="0"/>
      </c:catAx>
      <c:valAx>
        <c:axId val="6523599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29263728"/>
        <c:crosses val="autoZero"/>
        <c:crossBetween val="between"/>
      </c:valAx>
    </c:plotArea>
    <c:plotVisOnly val="1"/>
    <c:dispBlanksAs val="gap"/>
    <c:showDLblsOverMax val="0"/>
    <c:extLst/>
  </c:chart>
  <c:spPr>
    <a:ln>
      <a:noFill/>
    </a:ln>
  </c:spPr>
  <c:txPr>
    <a:bodyPr/>
    <a:lstStyle/>
    <a:p>
      <a:pPr>
        <a:defRPr>
          <a:latin typeface="Century Gothic" panose="020B0502020202020204" pitchFamily="34" charset="0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</c:view3D>
    <c:floor>
      <c:thickness val="0"/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FFC000"/>
            </a:solidFill>
          </c:spPr>
          <c:invertIfNegative val="0"/>
          <c:dLbls>
            <c:dLbl>
              <c:idx val="9"/>
              <c:layout>
                <c:manualLayout>
                  <c:x val="-0.11836515661170367"/>
                  <c:y val="-2.83152472478471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5FC-4D28-9EEB-79A86B94842E}"/>
                </c:ext>
              </c:extLst>
            </c:dLbl>
            <c:dLbl>
              <c:idx val="10"/>
              <c:layout>
                <c:manualLayout>
                  <c:x val="-0.11573481979811016"/>
                  <c:y val="-2.83152472478474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FC-4D28-9EEB-79A86B94842E}"/>
                </c:ext>
              </c:extLst>
            </c:dLbl>
            <c:dLbl>
              <c:idx val="11"/>
              <c:layout>
                <c:manualLayout>
                  <c:x val="-0.10258313573014319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5FC-4D28-9EEB-79A86B94842E}"/>
                </c:ext>
              </c:extLst>
            </c:dLbl>
            <c:dLbl>
              <c:idx val="12"/>
              <c:layout>
                <c:manualLayout>
                  <c:x val="-6.57584203398353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5FC-4D28-9EEB-79A86B94842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Quadro_Historico_Biblioteca!$C$18:$O$18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Quadro_Historico_Biblioteca!$C$19:$O$19</c:f>
              <c:numCache>
                <c:formatCode>#,##0</c:formatCode>
                <c:ptCount val="13"/>
                <c:pt idx="0">
                  <c:v>47362</c:v>
                </c:pt>
                <c:pt idx="1">
                  <c:v>50704</c:v>
                </c:pt>
                <c:pt idx="2">
                  <c:v>54204</c:v>
                </c:pt>
                <c:pt idx="3">
                  <c:v>61312</c:v>
                </c:pt>
                <c:pt idx="4">
                  <c:v>65838</c:v>
                </c:pt>
                <c:pt idx="5">
                  <c:v>73829</c:v>
                </c:pt>
                <c:pt idx="6">
                  <c:v>81699</c:v>
                </c:pt>
                <c:pt idx="7">
                  <c:v>87113</c:v>
                </c:pt>
                <c:pt idx="8">
                  <c:v>94651</c:v>
                </c:pt>
                <c:pt idx="9">
                  <c:v>106996</c:v>
                </c:pt>
                <c:pt idx="10">
                  <c:v>110103</c:v>
                </c:pt>
                <c:pt idx="11">
                  <c:v>112831</c:v>
                </c:pt>
                <c:pt idx="12">
                  <c:v>117606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4-15FC-4D28-9EEB-79A86B9484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shape val="box"/>
        <c:axId val="729263728"/>
        <c:axId val="652359968"/>
        <c:axId val="0"/>
      </c:bar3DChart>
      <c:catAx>
        <c:axId val="729263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pt-BR"/>
          </a:p>
        </c:txPr>
        <c:crossAx val="652359968"/>
        <c:crosses val="autoZero"/>
        <c:auto val="1"/>
        <c:lblAlgn val="ctr"/>
        <c:lblOffset val="100"/>
        <c:noMultiLvlLbl val="0"/>
      </c:catAx>
      <c:valAx>
        <c:axId val="652359968"/>
        <c:scaling>
          <c:orientation val="minMax"/>
        </c:scaling>
        <c:delete val="1"/>
        <c:axPos val="b"/>
        <c:numFmt formatCode="#,##0" sourceLinked="1"/>
        <c:majorTickMark val="none"/>
        <c:minorTickMark val="none"/>
        <c:tickLblPos val="nextTo"/>
        <c:crossAx val="729263728"/>
        <c:crosses val="autoZero"/>
        <c:crossBetween val="between"/>
      </c:valAx>
    </c:plotArea>
    <c:plotVisOnly val="1"/>
    <c:dispBlanksAs val="gap"/>
    <c:showDLblsOverMax val="0"/>
    <c:extLst/>
  </c:chart>
  <c:spPr>
    <a:ln>
      <a:noFill/>
    </a:ln>
  </c:spPr>
  <c:txPr>
    <a:bodyPr/>
    <a:lstStyle/>
    <a:p>
      <a:pPr>
        <a:defRPr>
          <a:latin typeface="Century Gothic" panose="020B0502020202020204" pitchFamily="34" charset="0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</c:view3D>
    <c:floor>
      <c:thickness val="0"/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FFC000"/>
            </a:solidFill>
          </c:spPr>
          <c:invertIfNegative val="0"/>
          <c:dLbls>
            <c:dLbl>
              <c:idx val="9"/>
              <c:layout>
                <c:manualLayout>
                  <c:x val="-6.798752999162210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6A1-4BCC-9E27-8A616C9A0DA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Quadro_Historico_Biblioteca!$C$51:$O$51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Quadro_Historico_Biblioteca!$C$52:$O$52</c:f>
              <c:numCache>
                <c:formatCode>#,##0</c:formatCode>
                <c:ptCount val="13"/>
                <c:pt idx="0">
                  <c:v>2100</c:v>
                </c:pt>
                <c:pt idx="1">
                  <c:v>1048</c:v>
                </c:pt>
                <c:pt idx="2">
                  <c:v>341</c:v>
                </c:pt>
                <c:pt idx="3">
                  <c:v>17995</c:v>
                </c:pt>
                <c:pt idx="4">
                  <c:v>15116</c:v>
                </c:pt>
                <c:pt idx="5">
                  <c:v>12950</c:v>
                </c:pt>
                <c:pt idx="6">
                  <c:v>9463</c:v>
                </c:pt>
                <c:pt idx="7">
                  <c:v>8476</c:v>
                </c:pt>
                <c:pt idx="8">
                  <c:v>15255</c:v>
                </c:pt>
                <c:pt idx="9">
                  <c:v>19512</c:v>
                </c:pt>
                <c:pt idx="10">
                  <c:v>9809</c:v>
                </c:pt>
                <c:pt idx="11">
                  <c:v>14480</c:v>
                </c:pt>
                <c:pt idx="12">
                  <c:v>16511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1-C6A1-4BCC-9E27-8A616C9A0D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shape val="box"/>
        <c:axId val="729263728"/>
        <c:axId val="652359968"/>
        <c:axId val="0"/>
      </c:bar3DChart>
      <c:catAx>
        <c:axId val="729263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pt-BR"/>
          </a:p>
        </c:txPr>
        <c:crossAx val="652359968"/>
        <c:crosses val="autoZero"/>
        <c:auto val="1"/>
        <c:lblAlgn val="ctr"/>
        <c:lblOffset val="100"/>
        <c:noMultiLvlLbl val="0"/>
      </c:catAx>
      <c:valAx>
        <c:axId val="652359968"/>
        <c:scaling>
          <c:orientation val="minMax"/>
        </c:scaling>
        <c:delete val="1"/>
        <c:axPos val="b"/>
        <c:numFmt formatCode="#,##0" sourceLinked="1"/>
        <c:majorTickMark val="none"/>
        <c:minorTickMark val="none"/>
        <c:tickLblPos val="nextTo"/>
        <c:crossAx val="729263728"/>
        <c:crosses val="autoZero"/>
        <c:crossBetween val="between"/>
      </c:valAx>
    </c:plotArea>
    <c:plotVisOnly val="1"/>
    <c:dispBlanksAs val="gap"/>
    <c:showDLblsOverMax val="0"/>
    <c:extLst/>
  </c:chart>
  <c:spPr>
    <a:ln>
      <a:noFill/>
    </a:ln>
  </c:spPr>
  <c:txPr>
    <a:bodyPr/>
    <a:lstStyle/>
    <a:p>
      <a:pPr>
        <a:defRPr>
          <a:latin typeface="Century Gothic" panose="020B0502020202020204" pitchFamily="34" charset="0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</c:view3D>
    <c:floor>
      <c:thickness val="0"/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Quadro_Historico_Biblioteca!$C$42:$O$42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Quadro_Historico_Biblioteca!$C$43:$O$43</c:f>
              <c:numCache>
                <c:formatCode>#,##0</c:formatCode>
                <c:ptCount val="13"/>
                <c:pt idx="0">
                  <c:v>14308</c:v>
                </c:pt>
                <c:pt idx="1">
                  <c:v>16811</c:v>
                </c:pt>
                <c:pt idx="2">
                  <c:v>14457</c:v>
                </c:pt>
                <c:pt idx="3">
                  <c:v>76947</c:v>
                </c:pt>
                <c:pt idx="4">
                  <c:v>72951</c:v>
                </c:pt>
                <c:pt idx="5">
                  <c:v>67575</c:v>
                </c:pt>
                <c:pt idx="6">
                  <c:v>67212</c:v>
                </c:pt>
                <c:pt idx="7">
                  <c:v>52810</c:v>
                </c:pt>
                <c:pt idx="8">
                  <c:v>70249</c:v>
                </c:pt>
                <c:pt idx="9">
                  <c:v>77679</c:v>
                </c:pt>
                <c:pt idx="10">
                  <c:v>61623</c:v>
                </c:pt>
                <c:pt idx="11">
                  <c:v>74655</c:v>
                </c:pt>
                <c:pt idx="12">
                  <c:v>91128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F411-43DF-B134-763ADD3866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shape val="box"/>
        <c:axId val="729263728"/>
        <c:axId val="652359968"/>
        <c:axId val="0"/>
      </c:bar3DChart>
      <c:catAx>
        <c:axId val="729263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pt-BR"/>
          </a:p>
        </c:txPr>
        <c:crossAx val="652359968"/>
        <c:crosses val="autoZero"/>
        <c:auto val="1"/>
        <c:lblAlgn val="ctr"/>
        <c:lblOffset val="100"/>
        <c:noMultiLvlLbl val="0"/>
      </c:catAx>
      <c:valAx>
        <c:axId val="652359968"/>
        <c:scaling>
          <c:orientation val="minMax"/>
        </c:scaling>
        <c:delete val="1"/>
        <c:axPos val="b"/>
        <c:numFmt formatCode="#,##0" sourceLinked="1"/>
        <c:majorTickMark val="none"/>
        <c:minorTickMark val="none"/>
        <c:tickLblPos val="nextTo"/>
        <c:crossAx val="729263728"/>
        <c:crosses val="autoZero"/>
        <c:crossBetween val="between"/>
      </c:valAx>
    </c:plotArea>
    <c:plotVisOnly val="1"/>
    <c:dispBlanksAs val="gap"/>
    <c:showDLblsOverMax val="0"/>
    <c:extLst/>
  </c:chart>
  <c:spPr>
    <a:ln>
      <a:noFill/>
    </a:ln>
  </c:spPr>
  <c:txPr>
    <a:bodyPr/>
    <a:lstStyle/>
    <a:p>
      <a:pPr>
        <a:defRPr>
          <a:latin typeface="Century Gothic" panose="020B0502020202020204" pitchFamily="34" charset="0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</c:view3D>
    <c:floor>
      <c:thickness val="0"/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Quadro_Historico_Biblioteca!$C$42:$O$42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Quadro_Historico_Biblioteca!$C$44:$O$44</c:f>
              <c:numCache>
                <c:formatCode>General</c:formatCode>
                <c:ptCount val="13"/>
                <c:pt idx="0">
                  <c:v>0</c:v>
                </c:pt>
                <c:pt idx="1">
                  <c:v>314</c:v>
                </c:pt>
                <c:pt idx="2">
                  <c:v>0</c:v>
                </c:pt>
                <c:pt idx="3">
                  <c:v>188</c:v>
                </c:pt>
                <c:pt idx="4">
                  <c:v>256</c:v>
                </c:pt>
                <c:pt idx="5">
                  <c:v>182</c:v>
                </c:pt>
                <c:pt idx="6">
                  <c:v>183</c:v>
                </c:pt>
                <c:pt idx="7">
                  <c:v>98</c:v>
                </c:pt>
                <c:pt idx="8">
                  <c:v>105</c:v>
                </c:pt>
                <c:pt idx="9" formatCode="#,##0">
                  <c:v>153</c:v>
                </c:pt>
                <c:pt idx="10" formatCode="#,##0">
                  <c:v>74</c:v>
                </c:pt>
                <c:pt idx="11" formatCode="#,##0">
                  <c:v>0</c:v>
                </c:pt>
                <c:pt idx="12" formatCode="#,##0">
                  <c:v>0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DB3F-43E2-AAE6-4308CE3961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shape val="box"/>
        <c:axId val="729263728"/>
        <c:axId val="652359968"/>
        <c:axId val="0"/>
      </c:bar3DChart>
      <c:catAx>
        <c:axId val="729263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pt-BR"/>
          </a:p>
        </c:txPr>
        <c:crossAx val="652359968"/>
        <c:crosses val="autoZero"/>
        <c:auto val="1"/>
        <c:lblAlgn val="ctr"/>
        <c:lblOffset val="100"/>
        <c:noMultiLvlLbl val="0"/>
      </c:catAx>
      <c:valAx>
        <c:axId val="6523599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29263728"/>
        <c:crosses val="autoZero"/>
        <c:crossBetween val="between"/>
      </c:valAx>
    </c:plotArea>
    <c:plotVisOnly val="1"/>
    <c:dispBlanksAs val="gap"/>
    <c:showDLblsOverMax val="0"/>
    <c:extLst/>
  </c:chart>
  <c:spPr>
    <a:ln>
      <a:noFill/>
    </a:ln>
  </c:spPr>
  <c:txPr>
    <a:bodyPr/>
    <a:lstStyle/>
    <a:p>
      <a:pPr>
        <a:defRPr>
          <a:latin typeface="Century Gothic" panose="020B0502020202020204" pitchFamily="34" charset="0"/>
        </a:defRPr>
      </a:pPr>
      <a:endParaRPr lang="pt-B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7E416-5795-4810-AA6A-890E3F4C86C7}" type="datetimeFigureOut">
              <a:rPr lang="pt-BR" smtClean="0"/>
              <a:t>06/09/2018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DDC86-4B38-4BDE-AC3C-04EB075E22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6969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B546B-EAEB-4439-8AE2-9DB76DD978D5}" type="datetimeFigureOut">
              <a:rPr lang="pt-BR" smtClean="0"/>
              <a:t>06/09/2018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88849-EA5A-402C-85C6-6AC58C5E35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4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2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06/09/2018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06/09/2018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752600" cy="58515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06/09/2018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06/09/2018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5" y="5486401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5" y="3852865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06/09/2018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06/09/2018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06/09/2018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06/09/2018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06/09/2018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2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06/09/2018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06/09/2018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3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4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06/09/2018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25"/>
          <p:cNvSpPr>
            <a:spLocks noGrp="1"/>
          </p:cNvSpPr>
          <p:nvPr>
            <p:ph type="title"/>
          </p:nvPr>
        </p:nvSpPr>
        <p:spPr>
          <a:xfrm>
            <a:off x="395536" y="6741368"/>
            <a:ext cx="5414227" cy="576064"/>
          </a:xfr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r"/>
            <a:r>
              <a:rPr lang="pt-BR" sz="54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</a:t>
            </a:r>
            <a:br>
              <a:rPr lang="pt-BR" sz="60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</a:br>
            <a:br>
              <a:rPr lang="pt-BR" sz="60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</a:br>
            <a:br>
              <a:rPr lang="pt-BR" sz="60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</a:br>
            <a:endParaRPr lang="pt-BR" sz="60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  <p:pic>
        <p:nvPicPr>
          <p:cNvPr id="1026" name="Picture 2" descr="C:\Users\ROZIMA~1\AppData\Local\Temp\Rar$DIa0.233\logo UFG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360775"/>
            <a:ext cx="1656184" cy="1804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242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80392" y="163876"/>
            <a:ext cx="7620000" cy="850106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0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Coordenadoria de Serviços de Biblioteca</a:t>
            </a:r>
            <a:endParaRPr lang="pt-BR" sz="3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Total de Itens do Acervo por ano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Público </a:t>
            </a:r>
            <a:r>
              <a:rPr lang="en-US" sz="1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Visitante</a:t>
            </a:r>
            <a:endParaRPr lang="en-US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1547664" y="6495147"/>
            <a:ext cx="57606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latin typeface="Century Gothic" panose="020B0502020202020204" pitchFamily="34" charset="0"/>
              </a:rPr>
              <a:t>Fonte: Coordenadoria de Serviços de Biblioteca da UFGD. Org. DIPLAN/COPLAN/PROAP.</a:t>
            </a:r>
          </a:p>
        </p:txBody>
      </p:sp>
      <p:graphicFrame>
        <p:nvGraphicFramePr>
          <p:cNvPr id="11" name="Espaço Reservado para Conteúdo 10">
            <a:extLst>
              <a:ext uri="{FF2B5EF4-FFF2-40B4-BE49-F238E27FC236}">
                <a16:creationId xmlns:a16="http://schemas.microsoft.com/office/drawing/2014/main" id="{B6CF019F-227C-4F52-92AB-41157F15563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01827213"/>
              </p:ext>
            </p:extLst>
          </p:nvPr>
        </p:nvGraphicFramePr>
        <p:xfrm>
          <a:off x="457200" y="2171600"/>
          <a:ext cx="3657600" cy="3849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Espaço Reservado para Conteúdo 12">
            <a:extLst>
              <a:ext uri="{FF2B5EF4-FFF2-40B4-BE49-F238E27FC236}">
                <a16:creationId xmlns:a16="http://schemas.microsoft.com/office/drawing/2014/main" id="{AFE4DB25-4DCF-43E6-AFA8-F9A81F3B6F60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134641991"/>
              </p:ext>
            </p:extLst>
          </p:nvPr>
        </p:nvGraphicFramePr>
        <p:xfrm>
          <a:off x="4419600" y="2132856"/>
          <a:ext cx="3657600" cy="3849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50982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0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Coordenadoria de Serviços de Biblioteca</a:t>
            </a:r>
            <a:endParaRPr lang="pt-BR" sz="3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35516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Público </a:t>
            </a:r>
            <a:r>
              <a:rPr lang="en-US" sz="1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Visitante</a:t>
            </a:r>
            <a:r>
              <a:rPr lang="en-US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 Mensal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331640" y="6495147"/>
            <a:ext cx="62646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latin typeface="Century Gothic" panose="020B0502020202020204" pitchFamily="34" charset="0"/>
              </a:rPr>
              <a:t> Fonte: Coordenadoria de Serviços de Biblioteca da UFGD. Org. DIPLAN/COPLAN/PROAP.</a:t>
            </a:r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9666AE36-9C1C-4646-8DEA-E6C54F7AA15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74383185"/>
              </p:ext>
            </p:extLst>
          </p:nvPr>
        </p:nvGraphicFramePr>
        <p:xfrm>
          <a:off x="457200" y="2174875"/>
          <a:ext cx="7345363" cy="377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06480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365126"/>
            <a:ext cx="7620000" cy="850106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entury Gothic" panose="020B0502020202020204" pitchFamily="34" charset="0"/>
              </a:rPr>
            </a:br>
            <a:r>
              <a:rPr lang="pt-BR" sz="30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Coordenadoria de Serviços de Biblioteca</a:t>
            </a:r>
            <a:endParaRPr lang="pt-BR" sz="3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58316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Aquisição de </a:t>
            </a:r>
            <a:r>
              <a:rPr lang="en-US" sz="1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Livros</a:t>
            </a:r>
            <a:r>
              <a:rPr lang="en-US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1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Aquisição</a:t>
            </a:r>
            <a:r>
              <a:rPr lang="en-US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 de </a:t>
            </a:r>
            <a:r>
              <a:rPr lang="en-US" sz="1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Livros</a:t>
            </a:r>
            <a:r>
              <a:rPr lang="en-US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 - </a:t>
            </a:r>
            <a:r>
              <a:rPr lang="en-US" sz="1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Compra</a:t>
            </a:r>
            <a:r>
              <a:rPr lang="en-US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 - </a:t>
            </a:r>
            <a:r>
              <a:rPr lang="en-US" sz="1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Recursos</a:t>
            </a:r>
            <a:r>
              <a:rPr lang="en-US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Gerais</a:t>
            </a:r>
            <a:endParaRPr lang="en-US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o explicativo retangular com cantos arredondados 7"/>
          <p:cNvSpPr/>
          <p:nvPr/>
        </p:nvSpPr>
        <p:spPr>
          <a:xfrm>
            <a:off x="3051448" y="1427017"/>
            <a:ext cx="1368152" cy="406967"/>
          </a:xfrm>
          <a:prstGeom prst="wedgeRoundRectCallout">
            <a:avLst>
              <a:gd name="adj1" fmla="val -41462"/>
              <a:gd name="adj2" fmla="val 107115"/>
              <a:gd name="adj3" fmla="val 16667"/>
            </a:avLst>
          </a:prstGeom>
          <a:solidFill>
            <a:schemeClr val="tx2">
              <a:lumMod val="75000"/>
              <a:lumOff val="2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100" b="1" dirty="0">
                <a:solidFill>
                  <a:schemeClr val="bg1"/>
                </a:solidFill>
              </a:rPr>
              <a:t>Aquisição de Livros Compra e Doação</a:t>
            </a:r>
          </a:p>
        </p:txBody>
      </p:sp>
      <p:sp>
        <p:nvSpPr>
          <p:cNvPr id="2" name="Retângulo 1"/>
          <p:cNvSpPr/>
          <p:nvPr/>
        </p:nvSpPr>
        <p:spPr>
          <a:xfrm>
            <a:off x="1331640" y="6495147"/>
            <a:ext cx="568863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>
                <a:latin typeface="Century Gothic" panose="020B0502020202020204" pitchFamily="34" charset="0"/>
              </a:rPr>
              <a:t>Fonte: Coordenadoria de Serviços de Biblioteca da UFGD. Org. DIPLAN/COPLAN/PROAP.</a:t>
            </a:r>
          </a:p>
        </p:txBody>
      </p:sp>
      <p:graphicFrame>
        <p:nvGraphicFramePr>
          <p:cNvPr id="11" name="Espaço Reservado para Conteúdo 10">
            <a:extLst>
              <a:ext uri="{FF2B5EF4-FFF2-40B4-BE49-F238E27FC236}">
                <a16:creationId xmlns:a16="http://schemas.microsoft.com/office/drawing/2014/main" id="{E2B0B3FD-297B-4F61-8133-C4FE517F6C0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18298665"/>
              </p:ext>
            </p:extLst>
          </p:nvPr>
        </p:nvGraphicFramePr>
        <p:xfrm>
          <a:off x="158750" y="2132856"/>
          <a:ext cx="3635837" cy="380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Espaço Reservado para Conteúdo 11">
            <a:extLst>
              <a:ext uri="{FF2B5EF4-FFF2-40B4-BE49-F238E27FC236}">
                <a16:creationId xmlns:a16="http://schemas.microsoft.com/office/drawing/2014/main" id="{B99CF9CF-1F97-4A1F-952E-F45A2E385CFE}"/>
              </a:ext>
            </a:extLst>
          </p:cNvPr>
          <p:cNvGraphicFramePr>
            <a:graphicFrameLocks noGrp="1"/>
          </p:cNvGraphicFramePr>
          <p:nvPr>
            <p:ph sz="quarter" idx="4"/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64309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0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Coordenadoria de Serviços de Biblioteca</a:t>
            </a:r>
            <a:endParaRPr lang="pt-BR" sz="3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 </a:t>
            </a: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Itens do Acervo</a:t>
            </a:r>
            <a:endParaRPr lang="en-US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302369" y="1537744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Consultas </a:t>
            </a:r>
            <a:r>
              <a:rPr lang="es-ES" sz="1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Livros</a:t>
            </a:r>
            <a:endParaRPr lang="en-US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547664" y="6495147"/>
            <a:ext cx="60486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>
                <a:latin typeface="Century Gothic" panose="020B0502020202020204" pitchFamily="34" charset="0"/>
              </a:rPr>
              <a:t>Fonte: Coordenadoria de Serviços de Biblioteca da UFGD. Org. DIPLAN/COPLAN/PROAP.</a:t>
            </a:r>
          </a:p>
        </p:txBody>
      </p:sp>
      <p:graphicFrame>
        <p:nvGraphicFramePr>
          <p:cNvPr id="10" name="Espaço Reservado para Conteúdo 9">
            <a:extLst>
              <a:ext uri="{FF2B5EF4-FFF2-40B4-BE49-F238E27FC236}">
                <a16:creationId xmlns:a16="http://schemas.microsoft.com/office/drawing/2014/main" id="{140C74F1-7426-4B26-AD16-0EA98EC116CF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Espaço Reservado para Conteúdo 12">
            <a:extLst>
              <a:ext uri="{FF2B5EF4-FFF2-40B4-BE49-F238E27FC236}">
                <a16:creationId xmlns:a16="http://schemas.microsoft.com/office/drawing/2014/main" id="{D5819D02-1218-4248-B713-2F38941027E5}"/>
              </a:ext>
            </a:extLst>
          </p:cNvPr>
          <p:cNvGraphicFramePr>
            <a:graphicFrameLocks noGrp="1"/>
          </p:cNvGraphicFramePr>
          <p:nvPr>
            <p:ph sz="quarter" idx="4"/>
          </p:nvPr>
        </p:nvGraphicFramePr>
        <p:xfrm>
          <a:off x="4302125" y="2276475"/>
          <a:ext cx="3657600" cy="3849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39836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0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Coordenadoria de Serviços de Biblioteca</a:t>
            </a:r>
            <a:endParaRPr lang="pt-BR" sz="3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Total de Empréstimo - Livros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Total de Empréstimo- Periódicos </a:t>
            </a:r>
          </a:p>
        </p:txBody>
      </p:sp>
      <p:sp>
        <p:nvSpPr>
          <p:cNvPr id="8" name="Retângulo 7"/>
          <p:cNvSpPr/>
          <p:nvPr/>
        </p:nvSpPr>
        <p:spPr>
          <a:xfrm>
            <a:off x="1403648" y="6567155"/>
            <a:ext cx="648072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>
                <a:latin typeface="Century Gothic" panose="020B0502020202020204" pitchFamily="34" charset="0"/>
              </a:rPr>
              <a:t>Fonte: Coordenadoria de Serviços de Biblioteca da UFGD. Org. DIPLAN/COPLAN/PROAP.</a:t>
            </a:r>
          </a:p>
        </p:txBody>
      </p:sp>
      <p:graphicFrame>
        <p:nvGraphicFramePr>
          <p:cNvPr id="10" name="Espaço Reservado para Conteúdo 9">
            <a:extLst>
              <a:ext uri="{FF2B5EF4-FFF2-40B4-BE49-F238E27FC236}">
                <a16:creationId xmlns:a16="http://schemas.microsoft.com/office/drawing/2014/main" id="{A06A3952-1465-44CE-A14C-CE9DB05F4668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57200" y="2276475"/>
          <a:ext cx="3657600" cy="3849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Espaço Reservado para Conteúdo 10">
            <a:extLst>
              <a:ext uri="{FF2B5EF4-FFF2-40B4-BE49-F238E27FC236}">
                <a16:creationId xmlns:a16="http://schemas.microsoft.com/office/drawing/2014/main" id="{D642C532-73CC-4857-8386-E0E1040265C9}"/>
              </a:ext>
            </a:extLst>
          </p:cNvPr>
          <p:cNvGraphicFramePr>
            <a:graphicFrameLocks noGrp="1"/>
          </p:cNvGraphicFramePr>
          <p:nvPr>
            <p:ph sz="quarter" idx="4"/>
          </p:nvPr>
        </p:nvGraphicFramePr>
        <p:xfrm>
          <a:off x="4419600" y="2276475"/>
          <a:ext cx="3657600" cy="3849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21772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0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Coordenadoria de Serviços de Biblioteca</a:t>
            </a:r>
            <a:endParaRPr lang="pt-BR" sz="3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Solicitações de Artigos 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Qtd de Restaurações</a:t>
            </a:r>
          </a:p>
        </p:txBody>
      </p:sp>
      <p:sp>
        <p:nvSpPr>
          <p:cNvPr id="8" name="Retângulo 7"/>
          <p:cNvSpPr/>
          <p:nvPr/>
        </p:nvSpPr>
        <p:spPr>
          <a:xfrm>
            <a:off x="1331640" y="6567155"/>
            <a:ext cx="60486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>
                <a:latin typeface="Century Gothic" panose="020B0502020202020204" pitchFamily="34" charset="0"/>
              </a:rPr>
              <a:t>Fonte: Coordenadoria de Serviços de Biblioteca da UFGD. Org. DIPLAN/COPLAN/PROAP.</a:t>
            </a:r>
          </a:p>
        </p:txBody>
      </p:sp>
      <p:graphicFrame>
        <p:nvGraphicFramePr>
          <p:cNvPr id="12" name="Espaço Reservado para Conteúdo 11">
            <a:extLst>
              <a:ext uri="{FF2B5EF4-FFF2-40B4-BE49-F238E27FC236}">
                <a16:creationId xmlns:a16="http://schemas.microsoft.com/office/drawing/2014/main" id="{F7A3BA10-542F-456B-A6F0-ED8E3E6B4484}"/>
              </a:ext>
            </a:extLst>
          </p:cNvPr>
          <p:cNvGraphicFramePr>
            <a:graphicFrameLocks noGrp="1"/>
          </p:cNvGraphicFramePr>
          <p:nvPr>
            <p:ph sz="quarter" idx="4"/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Espaço Reservado para Conteúdo 8">
            <a:extLst>
              <a:ext uri="{FF2B5EF4-FFF2-40B4-BE49-F238E27FC236}">
                <a16:creationId xmlns:a16="http://schemas.microsoft.com/office/drawing/2014/main" id="{7357636F-7535-4A45-B260-BA2E1C99621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07157558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559272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Personalizada 6">
      <a:dk1>
        <a:srgbClr val="2F2B20"/>
      </a:dk1>
      <a:lt1>
        <a:srgbClr val="FFFFFF"/>
      </a:lt1>
      <a:dk2>
        <a:srgbClr val="00B050"/>
      </a:dk2>
      <a:lt2>
        <a:srgbClr val="DFDCB7"/>
      </a:lt2>
      <a:accent1>
        <a:srgbClr val="FFFFFF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8444</TotalTime>
  <Words>192</Words>
  <Application>Microsoft Office PowerPoint</Application>
  <PresentationFormat>Apresentação na tela (4:3)</PresentationFormat>
  <Paragraphs>38</Paragraphs>
  <Slides>7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4" baseType="lpstr">
      <vt:lpstr>Agency FB</vt:lpstr>
      <vt:lpstr>Arial</vt:lpstr>
      <vt:lpstr>Calibri</vt:lpstr>
      <vt:lpstr>Cambria</vt:lpstr>
      <vt:lpstr>Century Gothic</vt:lpstr>
      <vt:lpstr>Tw Cen MT</vt:lpstr>
      <vt:lpstr>Adjacência</vt:lpstr>
      <vt:lpstr>Indicadores da    </vt:lpstr>
      <vt:lpstr>Indicadores da UFGD Coordenadoria de Serviços de Biblioteca</vt:lpstr>
      <vt:lpstr>Indicadores da UFGD Coordenadoria de Serviços de Biblioteca</vt:lpstr>
      <vt:lpstr>Indicadores da UFGD Coordenadoria de Serviços de Biblioteca</vt:lpstr>
      <vt:lpstr>Indicadores da UFGD Coordenadoria de Serviços de Biblioteca</vt:lpstr>
      <vt:lpstr>Indicadores da UFGD Coordenadoria de Serviços de Biblioteca</vt:lpstr>
      <vt:lpstr>Indicadores da UFGD Coordenadoria de Serviços de Biblioteca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Cristiane Aparecida da Silva</dc:creator>
  <cp:lastModifiedBy>Rozimare Marina Rodrigues Rivas</cp:lastModifiedBy>
  <cp:revision>752</cp:revision>
  <cp:lastPrinted>2013-09-26T11:36:08Z</cp:lastPrinted>
  <dcterms:created xsi:type="dcterms:W3CDTF">2013-09-24T13:35:27Z</dcterms:created>
  <dcterms:modified xsi:type="dcterms:W3CDTF">2018-09-06T13:49:04Z</dcterms:modified>
</cp:coreProperties>
</file>